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58" r:id="rId3"/>
    <p:sldId id="265" r:id="rId4"/>
    <p:sldId id="264" r:id="rId5"/>
    <p:sldId id="263" r:id="rId6"/>
    <p:sldId id="262" r:id="rId7"/>
    <p:sldId id="261" r:id="rId8"/>
    <p:sldId id="260" r:id="rId9"/>
    <p:sldId id="266" r:id="rId10"/>
    <p:sldId id="259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470EA-CC45-4D26-8F3A-C0AC6F0B004A}" type="datetimeFigureOut">
              <a:rPr lang="en-GB" smtClean="0"/>
              <a:t>18/05/2013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B9E9E-295F-405D-A477-7E04DB0544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371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1A57F-8612-4FDC-9A66-BC8689E60512}" type="datetimeFigureOut">
              <a:rPr lang="en-GB" smtClean="0"/>
              <a:pPr/>
              <a:t>18/05/2013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21C3F-0F17-47DA-A131-FD71E25420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645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606" y="517"/>
              <a:ext cx="679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 dirty="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95536" y="2708920"/>
                <a:ext cx="3888432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708920"/>
                <a:ext cx="3888432" cy="16561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1" y="2420888"/>
                <a:ext cx="4014145" cy="223224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12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1" y="2420888"/>
                <a:ext cx="4014145" cy="2232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29985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2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99100" y="667377"/>
                <a:ext cx="107843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𝟑</m:t>
                      </m:r>
                      <m:r>
                        <a:rPr lang="en-GB" b="1" i="1" smtClean="0">
                          <a:latin typeface="Cambria Math"/>
                        </a:rPr>
                        <m:t>+</m:t>
                      </m:r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00" y="667377"/>
                <a:ext cx="1078437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924944"/>
                <a:ext cx="4032448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75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24944"/>
                <a:ext cx="4032448" cy="16561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924944"/>
                <a:ext cx="4032448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32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24944"/>
                <a:ext cx="4032448" cy="1656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19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20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750" y="671346"/>
                <a:ext cx="52700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50" y="671346"/>
                <a:ext cx="527004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06390" y="656099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390" y="656099"/>
                <a:ext cx="51328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000" cy="6524625"/>
            <a:chOff x="0" y="0"/>
            <a:chExt cx="9144000" cy="6524625"/>
          </a:xfrm>
        </p:grpSpPr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250825" y="333375"/>
              <a:ext cx="8497639" cy="619125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775819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098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33" name="Oval 22"/>
            <p:cNvSpPr>
              <a:spLocks noChangeArrowheads="1"/>
            </p:cNvSpPr>
            <p:nvPr/>
          </p:nvSpPr>
          <p:spPr bwMode="auto">
            <a:xfrm>
              <a:off x="1988620" y="5486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4" name="Oval 22"/>
            <p:cNvSpPr>
              <a:spLocks noChangeArrowheads="1"/>
            </p:cNvSpPr>
            <p:nvPr/>
          </p:nvSpPr>
          <p:spPr bwMode="auto">
            <a:xfrm>
              <a:off x="3296471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4715569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2" name="Oval 22"/>
            <p:cNvSpPr>
              <a:spLocks noChangeArrowheads="1"/>
            </p:cNvSpPr>
            <p:nvPr/>
          </p:nvSpPr>
          <p:spPr bwMode="auto">
            <a:xfrm>
              <a:off x="5928370" y="5486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auto">
            <a:xfrm>
              <a:off x="7236221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4" name="Oval 22"/>
            <p:cNvSpPr>
              <a:spLocks noChangeArrowheads="1"/>
            </p:cNvSpPr>
            <p:nvPr/>
          </p:nvSpPr>
          <p:spPr bwMode="auto">
            <a:xfrm>
              <a:off x="775819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5" name="Oval 22"/>
            <p:cNvSpPr>
              <a:spLocks noChangeArrowheads="1"/>
            </p:cNvSpPr>
            <p:nvPr/>
          </p:nvSpPr>
          <p:spPr bwMode="auto">
            <a:xfrm>
              <a:off x="1988620" y="5582813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6" name="Oval 22"/>
            <p:cNvSpPr>
              <a:spLocks noChangeArrowheads="1"/>
            </p:cNvSpPr>
            <p:nvPr/>
          </p:nvSpPr>
          <p:spPr bwMode="auto">
            <a:xfrm>
              <a:off x="3296471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7" name="Oval 22"/>
            <p:cNvSpPr>
              <a:spLocks noChangeArrowheads="1"/>
            </p:cNvSpPr>
            <p:nvPr/>
          </p:nvSpPr>
          <p:spPr bwMode="auto">
            <a:xfrm>
              <a:off x="4715569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8" name="Oval 22"/>
            <p:cNvSpPr>
              <a:spLocks noChangeArrowheads="1"/>
            </p:cNvSpPr>
            <p:nvPr/>
          </p:nvSpPr>
          <p:spPr bwMode="auto">
            <a:xfrm>
              <a:off x="5928370" y="5582813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49" name="Oval 22"/>
            <p:cNvSpPr>
              <a:spLocks noChangeArrowheads="1"/>
            </p:cNvSpPr>
            <p:nvPr/>
          </p:nvSpPr>
          <p:spPr bwMode="auto">
            <a:xfrm>
              <a:off x="7236221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auto">
            <a:xfrm>
              <a:off x="775819" y="1563219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1" name="Oval 22"/>
            <p:cNvSpPr>
              <a:spLocks noChangeArrowheads="1"/>
            </p:cNvSpPr>
            <p:nvPr/>
          </p:nvSpPr>
          <p:spPr bwMode="auto">
            <a:xfrm>
              <a:off x="775819" y="2571331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2" name="Oval 22"/>
            <p:cNvSpPr>
              <a:spLocks noChangeArrowheads="1"/>
            </p:cNvSpPr>
            <p:nvPr/>
          </p:nvSpPr>
          <p:spPr bwMode="auto">
            <a:xfrm>
              <a:off x="775819" y="3579368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3" name="Oval 22"/>
            <p:cNvSpPr>
              <a:spLocks noChangeArrowheads="1"/>
            </p:cNvSpPr>
            <p:nvPr/>
          </p:nvSpPr>
          <p:spPr bwMode="auto">
            <a:xfrm>
              <a:off x="775819" y="45874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4" name="Oval 22"/>
            <p:cNvSpPr>
              <a:spLocks noChangeArrowheads="1"/>
            </p:cNvSpPr>
            <p:nvPr/>
          </p:nvSpPr>
          <p:spPr bwMode="auto">
            <a:xfrm>
              <a:off x="7236221" y="1563219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7236221" y="2571331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6" name="Oval 22"/>
            <p:cNvSpPr>
              <a:spLocks noChangeArrowheads="1"/>
            </p:cNvSpPr>
            <p:nvPr/>
          </p:nvSpPr>
          <p:spPr bwMode="auto">
            <a:xfrm>
              <a:off x="7236221" y="3579368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57" name="Oval 22"/>
            <p:cNvSpPr>
              <a:spLocks noChangeArrowheads="1"/>
            </p:cNvSpPr>
            <p:nvPr/>
          </p:nvSpPr>
          <p:spPr bwMode="auto">
            <a:xfrm>
              <a:off x="7236221" y="45874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cxnSp>
          <p:nvCxnSpPr>
            <p:cNvPr id="5" name="Straight Arrow Connector 4"/>
            <p:cNvCxnSpPr>
              <a:stCxn id="3088" idx="6"/>
              <a:endCxn id="33" idx="2"/>
            </p:cNvCxnSpPr>
            <p:nvPr/>
          </p:nvCxnSpPr>
          <p:spPr>
            <a:xfrm flipV="1">
              <a:off x="1567982" y="944762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34" idx="2"/>
            </p:cNvCxnSpPr>
            <p:nvPr/>
          </p:nvCxnSpPr>
          <p:spPr>
            <a:xfrm>
              <a:off x="2796959" y="944761"/>
              <a:ext cx="499512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41" idx="2"/>
            </p:cNvCxnSpPr>
            <p:nvPr/>
          </p:nvCxnSpPr>
          <p:spPr>
            <a:xfrm>
              <a:off x="4088634" y="944761"/>
              <a:ext cx="626935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5507732" y="944762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43" idx="2"/>
            </p:cNvCxnSpPr>
            <p:nvPr/>
          </p:nvCxnSpPr>
          <p:spPr>
            <a:xfrm>
              <a:off x="6720533" y="944761"/>
              <a:ext cx="515688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43" idx="4"/>
              <a:endCxn id="54" idx="0"/>
            </p:cNvCxnSpPr>
            <p:nvPr/>
          </p:nvCxnSpPr>
          <p:spPr>
            <a:xfrm>
              <a:off x="7632303" y="1347195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7632303" y="2355382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7632303" y="3363494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7616030" y="4371531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7632303" y="5379643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9" idx="2"/>
              <a:endCxn id="48" idx="6"/>
            </p:cNvCxnSpPr>
            <p:nvPr/>
          </p:nvCxnSpPr>
          <p:spPr>
            <a:xfrm flipH="1" flipV="1">
              <a:off x="6720533" y="5978895"/>
              <a:ext cx="51568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47" idx="6"/>
            </p:cNvCxnSpPr>
            <p:nvPr/>
          </p:nvCxnSpPr>
          <p:spPr>
            <a:xfrm flipH="1" flipV="1">
              <a:off x="5507732" y="5985247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endCxn id="46" idx="6"/>
            </p:cNvCxnSpPr>
            <p:nvPr/>
          </p:nvCxnSpPr>
          <p:spPr>
            <a:xfrm flipH="1" flipV="1">
              <a:off x="4088634" y="5985247"/>
              <a:ext cx="623487" cy="130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 flipV="1">
              <a:off x="2780783" y="5972542"/>
              <a:ext cx="51568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44" idx="6"/>
            </p:cNvCxnSpPr>
            <p:nvPr/>
          </p:nvCxnSpPr>
          <p:spPr>
            <a:xfrm flipH="1" flipV="1">
              <a:off x="1567982" y="5985247"/>
              <a:ext cx="420638" cy="194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44" idx="0"/>
              <a:endCxn id="53" idx="4"/>
            </p:cNvCxnSpPr>
            <p:nvPr/>
          </p:nvCxnSpPr>
          <p:spPr>
            <a:xfrm flipV="1">
              <a:off x="1171901" y="537964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1171901" y="437803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1171901" y="3369996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1162701" y="235863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1171901" y="134084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 Box 17"/>
          <p:cNvSpPr txBox="1">
            <a:spLocks noChangeArrowheads="1"/>
          </p:cNvSpPr>
          <p:nvPr/>
        </p:nvSpPr>
        <p:spPr bwMode="auto">
          <a:xfrm rot="16200000">
            <a:off x="620505" y="3167390"/>
            <a:ext cx="3528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Surds Treasure Hunt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157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000" cy="6524625"/>
            <a:chOff x="0" y="0"/>
            <a:chExt cx="9144000" cy="6524625"/>
          </a:xfrm>
        </p:grpSpPr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250825" y="333375"/>
              <a:ext cx="8497639" cy="619125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775819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098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33" name="Oval 22"/>
            <p:cNvSpPr>
              <a:spLocks noChangeArrowheads="1"/>
            </p:cNvSpPr>
            <p:nvPr/>
          </p:nvSpPr>
          <p:spPr bwMode="auto">
            <a:xfrm>
              <a:off x="1988620" y="5486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11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34" name="Oval 22"/>
            <p:cNvSpPr>
              <a:spLocks noChangeArrowheads="1"/>
            </p:cNvSpPr>
            <p:nvPr/>
          </p:nvSpPr>
          <p:spPr bwMode="auto">
            <a:xfrm>
              <a:off x="3296471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17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1" name="Oval 22"/>
            <p:cNvSpPr>
              <a:spLocks noChangeArrowheads="1"/>
            </p:cNvSpPr>
            <p:nvPr/>
          </p:nvSpPr>
          <p:spPr bwMode="auto">
            <a:xfrm>
              <a:off x="4715569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9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2" name="Oval 22"/>
            <p:cNvSpPr>
              <a:spLocks noChangeArrowheads="1"/>
            </p:cNvSpPr>
            <p:nvPr/>
          </p:nvSpPr>
          <p:spPr bwMode="auto">
            <a:xfrm>
              <a:off x="5928370" y="5486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16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3" name="Oval 22"/>
            <p:cNvSpPr>
              <a:spLocks noChangeArrowheads="1"/>
            </p:cNvSpPr>
            <p:nvPr/>
          </p:nvSpPr>
          <p:spPr bwMode="auto">
            <a:xfrm>
              <a:off x="7236221" y="555032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5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4" name="Oval 22"/>
            <p:cNvSpPr>
              <a:spLocks noChangeArrowheads="1"/>
            </p:cNvSpPr>
            <p:nvPr/>
          </p:nvSpPr>
          <p:spPr bwMode="auto">
            <a:xfrm>
              <a:off x="775819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13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5" name="Oval 22"/>
            <p:cNvSpPr>
              <a:spLocks noChangeArrowheads="1"/>
            </p:cNvSpPr>
            <p:nvPr/>
          </p:nvSpPr>
          <p:spPr bwMode="auto">
            <a:xfrm>
              <a:off x="1988620" y="5582813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3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6" name="Oval 22"/>
            <p:cNvSpPr>
              <a:spLocks noChangeArrowheads="1"/>
            </p:cNvSpPr>
            <p:nvPr/>
          </p:nvSpPr>
          <p:spPr bwMode="auto">
            <a:xfrm>
              <a:off x="3296471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8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7" name="Oval 22"/>
            <p:cNvSpPr>
              <a:spLocks noChangeArrowheads="1"/>
            </p:cNvSpPr>
            <p:nvPr/>
          </p:nvSpPr>
          <p:spPr bwMode="auto">
            <a:xfrm>
              <a:off x="4715569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14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8" name="Oval 22"/>
            <p:cNvSpPr>
              <a:spLocks noChangeArrowheads="1"/>
            </p:cNvSpPr>
            <p:nvPr/>
          </p:nvSpPr>
          <p:spPr bwMode="auto">
            <a:xfrm>
              <a:off x="5928370" y="5582813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2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49" name="Oval 22"/>
            <p:cNvSpPr>
              <a:spLocks noChangeArrowheads="1"/>
            </p:cNvSpPr>
            <p:nvPr/>
          </p:nvSpPr>
          <p:spPr bwMode="auto">
            <a:xfrm>
              <a:off x="7236221" y="5589165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6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0" name="Oval 22"/>
            <p:cNvSpPr>
              <a:spLocks noChangeArrowheads="1"/>
            </p:cNvSpPr>
            <p:nvPr/>
          </p:nvSpPr>
          <p:spPr bwMode="auto">
            <a:xfrm>
              <a:off x="775819" y="1563219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18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1" name="Oval 22"/>
            <p:cNvSpPr>
              <a:spLocks noChangeArrowheads="1"/>
            </p:cNvSpPr>
            <p:nvPr/>
          </p:nvSpPr>
          <p:spPr bwMode="auto">
            <a:xfrm>
              <a:off x="775819" y="2571331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15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2" name="Oval 22"/>
            <p:cNvSpPr>
              <a:spLocks noChangeArrowheads="1"/>
            </p:cNvSpPr>
            <p:nvPr/>
          </p:nvSpPr>
          <p:spPr bwMode="auto">
            <a:xfrm>
              <a:off x="775819" y="3579368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10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3" name="Oval 22"/>
            <p:cNvSpPr>
              <a:spLocks noChangeArrowheads="1"/>
            </p:cNvSpPr>
            <p:nvPr/>
          </p:nvSpPr>
          <p:spPr bwMode="auto">
            <a:xfrm>
              <a:off x="775819" y="45874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20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4" name="Oval 22"/>
            <p:cNvSpPr>
              <a:spLocks noChangeArrowheads="1"/>
            </p:cNvSpPr>
            <p:nvPr/>
          </p:nvSpPr>
          <p:spPr bwMode="auto">
            <a:xfrm>
              <a:off x="7236221" y="1563219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4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5" name="Oval 22"/>
            <p:cNvSpPr>
              <a:spLocks noChangeArrowheads="1"/>
            </p:cNvSpPr>
            <p:nvPr/>
          </p:nvSpPr>
          <p:spPr bwMode="auto">
            <a:xfrm>
              <a:off x="7236221" y="2571331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12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6" name="Oval 22"/>
            <p:cNvSpPr>
              <a:spLocks noChangeArrowheads="1"/>
            </p:cNvSpPr>
            <p:nvPr/>
          </p:nvSpPr>
          <p:spPr bwMode="auto">
            <a:xfrm>
              <a:off x="7236221" y="3579368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7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sp>
          <p:nvSpPr>
            <p:cNvPr id="57" name="Oval 22"/>
            <p:cNvSpPr>
              <a:spLocks noChangeArrowheads="1"/>
            </p:cNvSpPr>
            <p:nvPr/>
          </p:nvSpPr>
          <p:spPr bwMode="auto">
            <a:xfrm>
              <a:off x="7236221" y="4587480"/>
              <a:ext cx="792163" cy="792163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GB" sz="3200" dirty="0" smtClean="0">
                  <a:latin typeface="Comic Sans MS" pitchFamily="66" charset="0"/>
                  <a:cs typeface="Arial" pitchFamily="34" charset="0"/>
                </a:rPr>
                <a:t>19</a:t>
              </a:r>
              <a:endParaRPr lang="en-GB" sz="3200" dirty="0">
                <a:latin typeface="Comic Sans MS" pitchFamily="66" charset="0"/>
                <a:cs typeface="Arial" pitchFamily="34" charset="0"/>
              </a:endParaRPr>
            </a:p>
          </p:txBody>
        </p:sp>
        <p:cxnSp>
          <p:nvCxnSpPr>
            <p:cNvPr id="5" name="Straight Arrow Connector 4"/>
            <p:cNvCxnSpPr>
              <a:stCxn id="3088" idx="6"/>
              <a:endCxn id="33" idx="2"/>
            </p:cNvCxnSpPr>
            <p:nvPr/>
          </p:nvCxnSpPr>
          <p:spPr>
            <a:xfrm flipV="1">
              <a:off x="1567982" y="944762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34" idx="2"/>
            </p:cNvCxnSpPr>
            <p:nvPr/>
          </p:nvCxnSpPr>
          <p:spPr>
            <a:xfrm>
              <a:off x="2796959" y="944761"/>
              <a:ext cx="499512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endCxn id="41" idx="2"/>
            </p:cNvCxnSpPr>
            <p:nvPr/>
          </p:nvCxnSpPr>
          <p:spPr>
            <a:xfrm>
              <a:off x="4088634" y="944761"/>
              <a:ext cx="626935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5507732" y="944762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43" idx="2"/>
            </p:cNvCxnSpPr>
            <p:nvPr/>
          </p:nvCxnSpPr>
          <p:spPr>
            <a:xfrm>
              <a:off x="6720533" y="944761"/>
              <a:ext cx="515688" cy="63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43" idx="4"/>
              <a:endCxn id="54" idx="0"/>
            </p:cNvCxnSpPr>
            <p:nvPr/>
          </p:nvCxnSpPr>
          <p:spPr>
            <a:xfrm>
              <a:off x="7632303" y="1347195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7632303" y="2355382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7632303" y="3363494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7616030" y="4371531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7632303" y="5379643"/>
              <a:ext cx="0" cy="216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49" idx="2"/>
              <a:endCxn id="48" idx="6"/>
            </p:cNvCxnSpPr>
            <p:nvPr/>
          </p:nvCxnSpPr>
          <p:spPr>
            <a:xfrm flipH="1" flipV="1">
              <a:off x="6720533" y="5978895"/>
              <a:ext cx="51568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47" idx="6"/>
            </p:cNvCxnSpPr>
            <p:nvPr/>
          </p:nvCxnSpPr>
          <p:spPr>
            <a:xfrm flipH="1" flipV="1">
              <a:off x="5507732" y="5985247"/>
              <a:ext cx="42063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endCxn id="46" idx="6"/>
            </p:cNvCxnSpPr>
            <p:nvPr/>
          </p:nvCxnSpPr>
          <p:spPr>
            <a:xfrm flipH="1" flipV="1">
              <a:off x="4088634" y="5985247"/>
              <a:ext cx="623487" cy="130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 flipV="1">
              <a:off x="2780783" y="5972542"/>
              <a:ext cx="515688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44" idx="6"/>
            </p:cNvCxnSpPr>
            <p:nvPr/>
          </p:nvCxnSpPr>
          <p:spPr>
            <a:xfrm flipH="1" flipV="1">
              <a:off x="1567982" y="5985247"/>
              <a:ext cx="420638" cy="194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44" idx="0"/>
              <a:endCxn id="53" idx="4"/>
            </p:cNvCxnSpPr>
            <p:nvPr/>
          </p:nvCxnSpPr>
          <p:spPr>
            <a:xfrm flipV="1">
              <a:off x="1171901" y="537964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1171901" y="437803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1171901" y="3369996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1162701" y="235863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1171901" y="1340843"/>
              <a:ext cx="0" cy="20952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 Box 17"/>
          <p:cNvSpPr txBox="1">
            <a:spLocks noChangeArrowheads="1"/>
          </p:cNvSpPr>
          <p:nvPr/>
        </p:nvSpPr>
        <p:spPr bwMode="auto">
          <a:xfrm>
            <a:off x="2627784" y="1815226"/>
            <a:ext cx="35283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Surds Treasure Hunt</a:t>
            </a:r>
          </a:p>
          <a:p>
            <a:pPr algn="ctr"/>
            <a:endParaRPr lang="en-GB" sz="2800" b="1" dirty="0"/>
          </a:p>
          <a:p>
            <a:pPr algn="ctr"/>
            <a:r>
              <a:rPr lang="en-GB" sz="2800" b="1" dirty="0" smtClean="0"/>
              <a:t>Answers</a:t>
            </a:r>
            <a:endParaRPr lang="en-GB" sz="28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02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395536" y="2780928"/>
                <a:ext cx="3888432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780928"/>
                <a:ext cx="3888432" cy="16561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/>
              <p:cNvSpPr txBox="1">
                <a:spLocks/>
              </p:cNvSpPr>
              <p:nvPr/>
            </p:nvSpPr>
            <p:spPr>
              <a:xfrm>
                <a:off x="4856813" y="2492896"/>
                <a:ext cx="4017364" cy="223224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0" lang="en-GB" sz="72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dk1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+mn-cs"/>
                                </a:rPr>
                                <m:t>6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13" y="2492896"/>
                <a:ext cx="4017364" cy="22322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29985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3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67060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4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08744" y="656099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𝟕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744" y="656099"/>
                <a:ext cx="37542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924944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924944"/>
                <a:ext cx="3960440" cy="1584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924944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(1+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24944"/>
                <a:ext cx="3960440" cy="1584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5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6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750" y="671346"/>
                <a:ext cx="52700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50" y="671346"/>
                <a:ext cx="527004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1600" y="656099"/>
                <a:ext cx="80272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𝟏𝟓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56099"/>
                <a:ext cx="802720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67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606" y="529"/>
              <a:ext cx="679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320"/>
                </a:avLst>
              </a:prstTxWarp>
            </a:bodyPr>
            <a:lstStyle/>
            <a:p>
              <a:r>
                <a:rPr lang="en-GB" sz="12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780928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3000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80928"/>
                <a:ext cx="3960440" cy="1584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780928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75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780928"/>
                <a:ext cx="3960440" cy="1584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7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8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99100" y="671346"/>
                <a:ext cx="107843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100" y="671346"/>
                <a:ext cx="1078437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35292" y="656099"/>
                <a:ext cx="664861" cy="407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75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852936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200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852936"/>
                <a:ext cx="3960440" cy="1584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852936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852936"/>
                <a:ext cx="3960440" cy="1584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256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9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10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750" y="671346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50" y="671346"/>
                <a:ext cx="664861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35292" y="656099"/>
                <a:ext cx="664861" cy="4075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75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708920"/>
                <a:ext cx="3960440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08920"/>
                <a:ext cx="3960440" cy="16561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708920"/>
                <a:ext cx="3960440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20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708920"/>
                <a:ext cx="3960440" cy="1656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11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12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15011" y="670553"/>
                <a:ext cx="52700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011" y="670553"/>
                <a:ext cx="527004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852936"/>
                <a:ext cx="3960440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77500" lnSpcReduction="2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54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24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852936"/>
                <a:ext cx="3960440" cy="1584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852936"/>
                <a:ext cx="4032448" cy="15841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925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(1−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3</m:t>
                          </m:r>
                        </m:e>
                      </m:rad>
                      <m:sSup>
                        <m:sSupPr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852936"/>
                <a:ext cx="4032448" cy="1584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13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14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172240" y="656099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240" y="656099"/>
                <a:ext cx="37542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2750" y="671346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50" y="671346"/>
                <a:ext cx="664861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323528" y="2852936"/>
                <a:ext cx="4032448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77500" lnSpcReduction="2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90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250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852936"/>
                <a:ext cx="4032448" cy="16561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4860032" y="2852936"/>
                <a:ext cx="4032448" cy="165618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 fontScale="85000" lnSpcReduction="10000"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5</m:t>
                          </m:r>
                        </m:e>
                      </m:rad>
                      <m:r>
                        <a:rPr kumimoji="0" lang="en-GB" sz="7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Cambria Math"/>
                          <a:ea typeface="Cambria Math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852936"/>
                <a:ext cx="4032448" cy="1656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729985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15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16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153726" y="69023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𝟖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726" y="690230"/>
                <a:ext cx="37542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2750" y="670553"/>
                <a:ext cx="708143" cy="396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 smtClean="0"/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50" y="670553"/>
                <a:ext cx="708143" cy="396327"/>
              </a:xfrm>
              <a:prstGeom prst="rect">
                <a:avLst/>
              </a:prstGeom>
              <a:blipFill rotWithShape="1">
                <a:blip r:embed="rId6"/>
                <a:stretch>
                  <a:fillRect l="-7759" b="-2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87900" y="333375"/>
            <a:ext cx="4176713" cy="6191250"/>
            <a:chOff x="158" y="210"/>
            <a:chExt cx="2631" cy="3900"/>
          </a:xfrm>
        </p:grpSpPr>
        <p:sp>
          <p:nvSpPr>
            <p:cNvPr id="3090" name="Text Box 3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91" name="AutoShape 4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Line 5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Text Box 6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94" name="Line 7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Oval 8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200" dirty="0">
                <a:latin typeface="Times New Roman" pitchFamily="18" charset="0"/>
              </a:endParaRPr>
            </a:p>
          </p:txBody>
        </p:sp>
        <p:sp>
          <p:nvSpPr>
            <p:cNvPr id="309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97" name="Line 10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Oval 11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50825" y="333375"/>
            <a:ext cx="4176713" cy="6191250"/>
            <a:chOff x="158" y="210"/>
            <a:chExt cx="2631" cy="3900"/>
          </a:xfrm>
        </p:grpSpPr>
        <p:sp>
          <p:nvSpPr>
            <p:cNvPr id="3080" name="Text Box 14"/>
            <p:cNvSpPr txBox="1">
              <a:spLocks noChangeArrowheads="1"/>
            </p:cNvSpPr>
            <p:nvPr/>
          </p:nvSpPr>
          <p:spPr bwMode="auto">
            <a:xfrm>
              <a:off x="204" y="482"/>
              <a:ext cx="2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3081" name="AutoShape 15"/>
            <p:cNvSpPr>
              <a:spLocks noChangeArrowheads="1"/>
            </p:cNvSpPr>
            <p:nvPr/>
          </p:nvSpPr>
          <p:spPr bwMode="auto">
            <a:xfrm>
              <a:off x="158" y="210"/>
              <a:ext cx="2631" cy="3900"/>
            </a:xfrm>
            <a:prstGeom prst="roundRect">
              <a:avLst>
                <a:gd name="adj" fmla="val 16667"/>
              </a:avLst>
            </a:prstGeom>
            <a:noFill/>
            <a:ln w="57150" cmpd="thickThin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6"/>
            <p:cNvSpPr>
              <a:spLocks noChangeShapeType="1"/>
            </p:cNvSpPr>
            <p:nvPr/>
          </p:nvSpPr>
          <p:spPr bwMode="auto">
            <a:xfrm>
              <a:off x="158" y="935"/>
              <a:ext cx="2631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Text Box 17"/>
            <p:cNvSpPr txBox="1">
              <a:spLocks noChangeArrowheads="1"/>
            </p:cNvSpPr>
            <p:nvPr/>
          </p:nvSpPr>
          <p:spPr bwMode="auto">
            <a:xfrm>
              <a:off x="1383" y="255"/>
              <a:ext cx="136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en-GB" sz="2000" dirty="0" smtClean="0"/>
                <a:t>Surds Treasure Hunt</a:t>
              </a:r>
              <a:endParaRPr lang="en-GB" sz="2000" dirty="0"/>
            </a:p>
          </p:txBody>
        </p:sp>
        <p:sp>
          <p:nvSpPr>
            <p:cNvPr id="3084" name="Line 18"/>
            <p:cNvSpPr>
              <a:spLocks noChangeShapeType="1"/>
            </p:cNvSpPr>
            <p:nvPr/>
          </p:nvSpPr>
          <p:spPr bwMode="auto">
            <a:xfrm>
              <a:off x="295" y="549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606" y="300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 sz="3600" dirty="0">
                <a:latin typeface="Times New Roman" pitchFamily="18" charset="0"/>
              </a:endParaRPr>
            </a:p>
          </p:txBody>
        </p:sp>
        <p:sp>
          <p:nvSpPr>
            <p:cNvPr id="308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567" y="482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Previous Answer</a:t>
              </a:r>
            </a:p>
          </p:txBody>
        </p:sp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>
              <a:off x="2426" y="3748"/>
              <a:ext cx="2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882" y="3498"/>
              <a:ext cx="499" cy="499"/>
            </a:xfrm>
            <a:prstGeom prst="ellipse">
              <a:avLst/>
            </a:prstGeom>
            <a:solidFill>
              <a:schemeClr val="accent1">
                <a:alpha val="74901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GB" sz="3600"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3089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843" y="3680"/>
              <a:ext cx="556" cy="369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196054"/>
                </a:avLst>
              </a:prstTxWarp>
            </a:bodyPr>
            <a:lstStyle/>
            <a:p>
              <a:r>
                <a:rPr lang="en-GB" sz="12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Comic Sans MS"/>
                </a:rPr>
                <a:t>To the next clue</a:t>
              </a:r>
            </a:p>
          </p:txBody>
        </p:sp>
      </p:grpSp>
      <p:sp>
        <p:nvSpPr>
          <p:cNvPr id="3079" name="Text Box 25"/>
          <p:cNvSpPr txBox="1">
            <a:spLocks noChangeArrowheads="1"/>
          </p:cNvSpPr>
          <p:nvPr/>
        </p:nvSpPr>
        <p:spPr bwMode="auto">
          <a:xfrm>
            <a:off x="4856813" y="1558977"/>
            <a:ext cx="401736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n-GB" sz="1800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/>
              <p:cNvSpPr txBox="1">
                <a:spLocks/>
              </p:cNvSpPr>
              <p:nvPr/>
            </p:nvSpPr>
            <p:spPr>
              <a:xfrm>
                <a:off x="323528" y="2780928"/>
                <a:ext cx="4032448" cy="172819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80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80928"/>
                <a:ext cx="4032448" cy="17281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4860032" y="2780928"/>
                <a:ext cx="4032448" cy="172819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>
                <a:normAutofit/>
              </a:bodyPr>
              <a:lstStyle/>
              <a:p>
                <a:pPr marL="342900" marR="0" lvl="0" indent="-342900" algn="ctr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en-GB" sz="72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dk1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150</m:t>
                          </m:r>
                        </m:e>
                      </m:rad>
                    </m:oMath>
                  </m:oMathPara>
                </a14:m>
                <a:endParaRPr kumimoji="0" lang="en-GB" sz="72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Showcard Gothic" pitchFamily="8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780928"/>
                <a:ext cx="4032448" cy="17281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729985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17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67060" y="5608312"/>
            <a:ext cx="1474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Card 18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08104" y="687849"/>
                <a:ext cx="802720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𝟖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687849"/>
                <a:ext cx="802720" cy="4019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en-GB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GB" b="1" i="1" smtClean="0"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292" y="656099"/>
                <a:ext cx="664861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300956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04248" y="1129527"/>
            <a:ext cx="1999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www.interactive-maths.com</a:t>
            </a:r>
            <a:endParaRPr lang="en-GB" sz="12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456</Words>
  <Application>Microsoft Office PowerPoint</Application>
  <PresentationFormat>On-screen Show (4:3)</PresentationFormat>
  <Paragraphs>184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 of St Helen and St Katharine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jcampbell</dc:creator>
  <cp:lastModifiedBy>Dan</cp:lastModifiedBy>
  <cp:revision>9</cp:revision>
  <dcterms:created xsi:type="dcterms:W3CDTF">2013-04-18T13:44:10Z</dcterms:created>
  <dcterms:modified xsi:type="dcterms:W3CDTF">2013-05-18T16:13:43Z</dcterms:modified>
</cp:coreProperties>
</file>